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9" r:id="rId3"/>
    <p:sldId id="281" r:id="rId4"/>
    <p:sldId id="282" r:id="rId5"/>
    <p:sldId id="269" r:id="rId6"/>
    <p:sldId id="279" r:id="rId7"/>
    <p:sldId id="270" r:id="rId8"/>
    <p:sldId id="271" r:id="rId9"/>
    <p:sldId id="272" r:id="rId10"/>
    <p:sldId id="275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F5C"/>
    <a:srgbClr val="5B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8FB3F-FACD-4B1E-A474-0114F33D0B7D}" v="62" dt="2024-04-29T18:39:48.780"/>
    <p1510:client id="{12929D2B-1F09-4953-CA7D-D592F89B8283}" v="93" dt="2024-04-29T03:14:11.866"/>
    <p1510:client id="{21324BAF-CAF3-4D99-BB86-5B1F486F9F0D}" v="78" dt="2024-04-29T22:20:38.919"/>
    <p1510:client id="{3079E4A1-B0B7-0F35-ECA9-61BFED649FC5}" v="71" dt="2024-04-30T00:30:42.578"/>
    <p1510:client id="{3C77F7A5-E723-431E-BD62-24CA412E4CA3}" v="40" dt="2024-04-29T19:58:44.874"/>
    <p1510:client id="{40275A48-5441-A2E3-4D1C-8FC2DA377D6E}" v="95" dt="2024-04-30T00:51:54.768"/>
    <p1510:client id="{407A590F-7A9A-96A9-EDE5-2D842B63F833}" v="2" dt="2024-04-29T06:05:16.057"/>
    <p1510:client id="{5D6AC224-9592-AA27-02A5-C0568F93F9DD}" v="4" dt="2024-04-30T05:51:23.170"/>
    <p1510:client id="{7C002C59-6759-8C73-9174-B93A98F428E4}" v="464" dt="2024-04-30T00:50:29.966"/>
    <p1510:client id="{8C710B6C-5C4E-7DFF-AEFA-0AF56F1A247A}" v="369" dt="2024-04-29T17:22:46.272"/>
    <p1510:client id="{9C711CAE-EEDB-4103-A541-D8C62A42E6B3}" v="2" dt="2024-04-29T20:01:32.660"/>
    <p1510:client id="{A0A001A9-62DE-8D1D-0271-1FD4FB417598}" v="40" dt="2024-04-30T02:48:23.290"/>
    <p1510:client id="{A37783BA-DCE1-472B-AE1E-4C0496D9DB5B}" v="15" dt="2024-04-29T19:24:06.637"/>
    <p1510:client id="{BBFFA4AF-D568-4A49-BDC0-1E55DA21D2C6}" v="1" vWet="2" dt="2024-04-29T23:37:14.535"/>
    <p1510:client id="{BEA9AD80-325C-EC49-9C0D-B559ABF0DB86}" v="581" dt="2024-04-30T02:59:19.183"/>
    <p1510:client id="{C6B21ACB-71A6-45A3-872C-C50549A26F6D}" v="250" dt="2024-04-29T19:04:31.695"/>
    <p1510:client id="{C7F43C07-AF79-594C-E949-F251314AA3BB}" v="452" dt="2024-04-29T22:45:50.270"/>
    <p1510:client id="{CB8CC7C0-6ABE-4B67-A5C5-D60FA9923B73}" v="6" dt="2024-04-29T23:26:32.344"/>
    <p1510:client id="{E81A9E20-676B-490D-AE70-CD81A49FE340}" v="79" dt="2024-04-29T18:13:36.743"/>
    <p1510:client id="{EC811649-80F8-07C5-2909-1218B6FE1EFF}" v="30" dt="2024-04-29T22:21:53.987"/>
    <p1510:client id="{EE85EF4D-4883-33B1-7B94-3E15404FE5F7}" v="7" dt="2024-04-29T18:21:45.685"/>
    <p1510:client id="{F79F0796-FED2-4F8C-A6BE-0B4B0FD2C867}" v="381" dt="2024-04-30T00:48:49.676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9686-A406-43EB-A04C-6BFCE38F48C6}" type="datetimeFigureOut"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069C9-7755-484A-9A9D-B9DB0B3618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69C9-7755-484A-9A9D-B9DB0B361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MBA, MSF have courses in Summer! May be we should have other courses also in the Summer to increase the matriculation rate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69C9-7755-484A-9A9D-B9DB0B3618C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8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9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9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PolynomialFeatur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in hi-tech suites">
            <a:extLst>
              <a:ext uri="{FF2B5EF4-FFF2-40B4-BE49-F238E27FC236}">
                <a16:creationId xmlns:a16="http://schemas.microsoft.com/office/drawing/2014/main" id="{3B4FFDA2-45E4-84CD-4DAB-8D3C8B19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A8912-A57E-708F-DFD5-73F5F108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049" y="2916105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dirty="0">
                <a:ea typeface="+mj-lt"/>
                <a:cs typeface="+mj-lt"/>
              </a:rPr>
              <a:t>THE AVENGERS Analytic</a:t>
            </a:r>
            <a:br>
              <a:rPr lang="en-US" sz="2200" dirty="0"/>
            </a:br>
            <a:br>
              <a:rPr lang="en-US" sz="56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Student</a:t>
            </a:r>
            <a:r>
              <a:rPr lang="en-US" sz="2800" dirty="0"/>
              <a:t> Enrollment Data Analysis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88523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D36DCD-5CB7-008B-2650-20B774DE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0690D9-D136-4F49-1E8C-28245C37F1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22A50-9860-70C4-96E0-57430F88E1A0}"/>
              </a:ext>
            </a:extLst>
          </p:cNvPr>
          <p:cNvSpPr txBox="1"/>
          <p:nvPr/>
        </p:nvSpPr>
        <p:spPr>
          <a:xfrm>
            <a:off x="857250" y="1755321"/>
            <a:ext cx="1047750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Concepts and Tools Used:</a:t>
            </a:r>
          </a:p>
          <a:p>
            <a:pPr lvl="1"/>
            <a:r>
              <a:rPr lang="en-US" sz="2000" dirty="0"/>
              <a:t>- </a:t>
            </a:r>
            <a:r>
              <a:rPr lang="en-US" dirty="0"/>
              <a:t>Python, R, Tableau, Data Preparation, Analysis, Interpretation, Visualization, Machine Learning.</a:t>
            </a:r>
          </a:p>
          <a:p>
            <a:pPr lvl="1"/>
            <a:r>
              <a:rPr lang="en-US" dirty="0">
                <a:ea typeface="+mn-lt"/>
                <a:cs typeface="+mn-lt"/>
              </a:rPr>
              <a:t>- Logistic Regression - Machine Learning Model (Modelled Program wise)</a:t>
            </a:r>
            <a:endParaRPr lang="en-US" dirty="0"/>
          </a:p>
          <a:p>
            <a:pPr lvl="1"/>
            <a:r>
              <a:rPr lang="en-US" dirty="0"/>
              <a:t>- Linear Regression using polynomial features of training data– For predicting number of students matriculating in 2024 and 2025</a:t>
            </a:r>
            <a:endParaRPr lang="en-US" sz="2000" b="1" u="sng" dirty="0"/>
          </a:p>
          <a:p>
            <a:r>
              <a:rPr lang="en-US" sz="2000" b="1" u="sng" dirty="0"/>
              <a:t>References:</a:t>
            </a:r>
            <a:endParaRPr lang="en-US" sz="2000" b="1" u="sng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- Scikit-learndevelopers.sklearn.preprocessing.PolynomialFeatures. Scikit-learn, from </a:t>
            </a:r>
            <a:r>
              <a:rPr lang="en-US" dirty="0">
                <a:ea typeface="+mn-lt"/>
                <a:cs typeface="+mn-lt"/>
                <a:hlinkClick r:id="rId3"/>
              </a:rPr>
              <a:t>https://scikit-learn.org/stable/modules/generated/sklearn.preprocessing.PolynomialFeatures.html</a:t>
            </a:r>
            <a:endParaRPr lang="en-US" dirty="0">
              <a:ea typeface="+mn-lt"/>
              <a:cs typeface="+mn-lt"/>
            </a:endParaRPr>
          </a:p>
          <a:p>
            <a:r>
              <a:rPr lang="en-US" sz="2000" b="1" u="sng" dirty="0">
                <a:ea typeface="+mn-lt"/>
                <a:cs typeface="+mn-lt"/>
              </a:rPr>
              <a:t>Categorization of Decision Reason: </a:t>
            </a:r>
          </a:p>
          <a:p>
            <a:pPr lvl="1"/>
            <a:r>
              <a:rPr lang="en-US" sz="1200" b="1" dirty="0">
                <a:ea typeface="+mn-lt"/>
                <a:cs typeface="+mn-lt"/>
              </a:rPr>
              <a:t>- </a:t>
            </a:r>
            <a:r>
              <a:rPr lang="en-US" sz="1200" b="1" dirty="0" err="1">
                <a:ea typeface="+mn-lt"/>
                <a:cs typeface="+mn-lt"/>
              </a:rPr>
              <a:t>Student_Admitted</a:t>
            </a:r>
            <a:r>
              <a:rPr lang="en-US" sz="1200" b="1" dirty="0">
                <a:solidFill>
                  <a:srgbClr val="0D0D0D"/>
                </a:solidFill>
                <a:ea typeface="+mn-lt"/>
                <a:cs typeface="+mn-lt"/>
              </a:rPr>
              <a:t>: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Regular, Admit Conditional, Admit Probation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Conditional &amp; Probationary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Conditional &amp; Bridge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Paid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Waived/Not Required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Deposit - Not Required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Post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No Show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Scholarship Adjustment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- Pre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Term &amp; Major - Pre Decision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Update Major - Pre Decision</a:t>
            </a:r>
            <a:endParaRPr lang="en-US" dirty="0"/>
          </a:p>
          <a:p>
            <a:pPr lvl="1"/>
            <a:r>
              <a:rPr lang="en-US" sz="1200" b="1" dirty="0">
                <a:ea typeface="+mn-lt"/>
                <a:cs typeface="+mn-lt"/>
              </a:rPr>
              <a:t>- </a:t>
            </a:r>
            <a:r>
              <a:rPr lang="en-US" sz="1200" b="1" dirty="0" err="1">
                <a:ea typeface="+mn-lt"/>
                <a:cs typeface="+mn-lt"/>
              </a:rPr>
              <a:t>Student_Not_Admitted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:</a:t>
            </a:r>
            <a:r>
              <a:rPr lang="en-US" dirty="0"/>
              <a:t>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Declined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Admit Declined - Post Enroll(CF)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Soft Deny</a:t>
            </a:r>
            <a:r>
              <a:rPr lang="en-US" dirty="0"/>
              <a:t>,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No Alternatives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Rejected - Waitlist Den, Waitlist Invite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Waitlist Accepted</a:t>
            </a:r>
            <a:r>
              <a:rPr lang="en-US" dirty="0"/>
              <a:t>, </a:t>
            </a:r>
            <a:r>
              <a:rPr lang="en-US" sz="1200" dirty="0" err="1">
                <a:solidFill>
                  <a:srgbClr val="0D0D0D"/>
                </a:solidFill>
                <a:ea typeface="+mn-lt"/>
                <a:cs typeface="+mn-lt"/>
              </a:rPr>
              <a:t>Waitist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 Declined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Waitlist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Other Reason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Decision Delayed, Application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- Wrong Program/Duplicate Application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– Miscellaneous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– Fraud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Closed - Unrecognized/Unaccredited Inst or Prog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Complete –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Application Incomplete – Closed</a:t>
            </a:r>
            <a:r>
              <a:rPr lang="en-US" dirty="0"/>
              <a:t>, </a:t>
            </a:r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Request to Close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88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8912-A57E-708F-DFD5-73F5F108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0236" y="2135225"/>
            <a:ext cx="9068586" cy="259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Thank You!</a:t>
            </a:r>
            <a:br>
              <a:rPr lang="en-US" sz="6000"/>
            </a:br>
            <a:r>
              <a:rPr lang="en-US" sz="6000"/>
              <a:t>Q/A?</a:t>
            </a:r>
          </a:p>
        </p:txBody>
      </p:sp>
    </p:spTree>
    <p:extLst>
      <p:ext uri="{BB962C8B-B14F-4D97-AF65-F5344CB8AC3E}">
        <p14:creationId xmlns:p14="http://schemas.microsoft.com/office/powerpoint/2010/main" val="235558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E3476-27E0-0300-723A-0702E318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Data Insight From Analysis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B30FB98-A4A8-8A4C-AFD1-11A0386B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36" y="1509088"/>
            <a:ext cx="4875934" cy="930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F58F7-F95A-1703-334D-D1B7F58B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5172"/>
            <a:ext cx="7772400" cy="32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7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505F98-6992-793E-DED5-D171809B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66" y="1511311"/>
            <a:ext cx="6964985" cy="535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D36DCD-5CB7-008B-2650-20B774DE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0690D9-D136-4F49-1E8C-28245C37F1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</a:rPr>
              <a:t>Key Data Insight From Analysis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AFC4DE8-2675-F6EB-5433-4B66EC6B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978" y="1359785"/>
            <a:ext cx="3758143" cy="6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7B44F0E2-EB6F-C0B2-C838-9DA56B86E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A1445-673F-4A5F-5496-032BA274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97349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highlight>
                  <a:srgbClr val="000000"/>
                </a:highlight>
              </a:rPr>
              <a:t>Current Student Profiles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B3341-2316-E3B4-C3DB-3040C9A3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99801-213E-4A05-A627-936F70AFB87B}" type="datetime1">
              <a:rPr lang="en-US"/>
              <a:t>9/18/24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EE58D1-E16A-2737-2932-617C236CF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68324"/>
              </p:ext>
            </p:extLst>
          </p:nvPr>
        </p:nvGraphicFramePr>
        <p:xfrm>
          <a:off x="2620335" y="1049647"/>
          <a:ext cx="6951330" cy="3995272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701459">
                  <a:extLst>
                    <a:ext uri="{9D8B030D-6E8A-4147-A177-3AD203B41FA5}">
                      <a16:colId xmlns:a16="http://schemas.microsoft.com/office/drawing/2014/main" val="2704752482"/>
                    </a:ext>
                  </a:extLst>
                </a:gridCol>
                <a:gridCol w="4249871">
                  <a:extLst>
                    <a:ext uri="{9D8B030D-6E8A-4147-A177-3AD203B41FA5}">
                      <a16:colId xmlns:a16="http://schemas.microsoft.com/office/drawing/2014/main" val="4198666001"/>
                    </a:ext>
                  </a:extLst>
                </a:gridCol>
              </a:tblGrid>
              <a:tr h="4815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/>
                        <a:t>SUB-CATEGORIES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162008"/>
                  </a:ext>
                </a:extLst>
              </a:tr>
              <a:tr h="1143590">
                <a:tc>
                  <a:txBody>
                    <a:bodyPr/>
                    <a:lstStyle/>
                    <a:p>
                      <a:r>
                        <a:rPr lang="en-US" sz="1600" b="1"/>
                        <a:t>Application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Finance, Accounting, </a:t>
                      </a:r>
                      <a:r>
                        <a:rPr lang="en-US" sz="1600" dirty="0" err="1"/>
                        <a:t>JointDegrees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CertificateProgram</a:t>
                      </a:r>
                      <a:r>
                        <a:rPr lang="en-US" sz="1600" dirty="0"/>
                        <a:t>, MBA, MBA/</a:t>
                      </a:r>
                      <a:r>
                        <a:rPr lang="en-US" sz="1600" dirty="0" err="1"/>
                        <a:t>MSBAOnline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MBAOthers</a:t>
                      </a:r>
                      <a:r>
                        <a:rPr lang="en-US" sz="1600" dirty="0"/>
                        <a:t>, MSBA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983781"/>
                  </a:ext>
                </a:extLst>
              </a:tr>
              <a:tr h="737315">
                <a:tc>
                  <a:txBody>
                    <a:bodyPr/>
                    <a:lstStyle/>
                    <a:p>
                      <a:r>
                        <a:rPr lang="en-US" sz="1600" b="1"/>
                        <a:t>Application Start 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2017to2020</a:t>
                      </a:r>
                      <a:r>
                        <a:rPr lang="en-US" sz="1600"/>
                        <a:t>, 2021, 2022, 2023, 2024to2025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13914"/>
                  </a:ext>
                </a:extLst>
              </a:tr>
              <a:tr h="559836">
                <a:tc>
                  <a:txBody>
                    <a:bodyPr/>
                    <a:lstStyle/>
                    <a:p>
                      <a:r>
                        <a:rPr lang="en-US" sz="1600" b="1"/>
                        <a:t>Decision Reason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 </a:t>
                      </a:r>
                      <a:r>
                        <a:rPr lang="en-US" sz="1600" err="1"/>
                        <a:t>StudentAdmitted</a:t>
                      </a:r>
                      <a:r>
                        <a:rPr lang="en-US" sz="1600"/>
                        <a:t>, </a:t>
                      </a:r>
                      <a:r>
                        <a:rPr lang="en-US" sz="1600" err="1">
                          <a:solidFill>
                            <a:srgbClr val="FF0000"/>
                          </a:solidFill>
                        </a:rPr>
                        <a:t>Student_Not_Admitted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470688"/>
                  </a:ext>
                </a:extLst>
              </a:tr>
              <a:tr h="482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Male,</a:t>
                      </a: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556011"/>
                  </a:ext>
                </a:extLst>
              </a:tr>
              <a:tr h="590938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7315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A79A3B-9A51-BFE0-A52A-C0B47824A369}"/>
              </a:ext>
            </a:extLst>
          </p:cNvPr>
          <p:cNvSpPr txBox="1"/>
          <p:nvPr/>
        </p:nvSpPr>
        <p:spPr>
          <a:xfrm>
            <a:off x="3991155" y="556952"/>
            <a:ext cx="420969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Arial"/>
                <a:cs typeface="Arial"/>
              </a:rPr>
              <a:t>Categorization</a:t>
            </a:r>
            <a:r>
              <a:rPr lang="en-US" sz="2100" b="1" dirty="0">
                <a:solidFill>
                  <a:srgbClr val="C00000"/>
                </a:solidFill>
              </a:rPr>
              <a:t> of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8C9E1-EC49-A7E8-24D7-FA310D6AA22F}"/>
              </a:ext>
            </a:extLst>
          </p:cNvPr>
          <p:cNvSpPr txBox="1"/>
          <p:nvPr/>
        </p:nvSpPr>
        <p:spPr>
          <a:xfrm>
            <a:off x="4237359" y="5044919"/>
            <a:ext cx="3717281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Arial"/>
                <a:cs typeface="Arial"/>
              </a:rPr>
              <a:t> Predictor Variables:</a:t>
            </a:r>
          </a:p>
          <a:p>
            <a:endParaRPr lang="en-US" sz="1400" b="1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75CE4D-C6B7-60A8-26F1-9C2D32C3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114812"/>
              </p:ext>
            </p:extLst>
          </p:nvPr>
        </p:nvGraphicFramePr>
        <p:xfrm>
          <a:off x="2540304" y="5468112"/>
          <a:ext cx="7111390" cy="1249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2979">
                  <a:extLst>
                    <a:ext uri="{9D8B030D-6E8A-4147-A177-3AD203B41FA5}">
                      <a16:colId xmlns:a16="http://schemas.microsoft.com/office/drawing/2014/main" val="4190298610"/>
                    </a:ext>
                  </a:extLst>
                </a:gridCol>
                <a:gridCol w="1555102">
                  <a:extLst>
                    <a:ext uri="{9D8B030D-6E8A-4147-A177-3AD203B41FA5}">
                      <a16:colId xmlns:a16="http://schemas.microsoft.com/office/drawing/2014/main" val="4280228921"/>
                    </a:ext>
                  </a:extLst>
                </a:gridCol>
                <a:gridCol w="1041918">
                  <a:extLst>
                    <a:ext uri="{9D8B030D-6E8A-4147-A177-3AD203B41FA5}">
                      <a16:colId xmlns:a16="http://schemas.microsoft.com/office/drawing/2014/main" val="4084740391"/>
                    </a:ext>
                  </a:extLst>
                </a:gridCol>
                <a:gridCol w="1228530">
                  <a:extLst>
                    <a:ext uri="{9D8B030D-6E8A-4147-A177-3AD203B41FA5}">
                      <a16:colId xmlns:a16="http://schemas.microsoft.com/office/drawing/2014/main" val="538412331"/>
                    </a:ext>
                  </a:extLst>
                </a:gridCol>
                <a:gridCol w="1051982">
                  <a:extLst>
                    <a:ext uri="{9D8B030D-6E8A-4147-A177-3AD203B41FA5}">
                      <a16:colId xmlns:a16="http://schemas.microsoft.com/office/drawing/2014/main" val="1187408642"/>
                    </a:ext>
                  </a:extLst>
                </a:gridCol>
                <a:gridCol w="1020879">
                  <a:extLst>
                    <a:ext uri="{9D8B030D-6E8A-4147-A177-3AD203B41FA5}">
                      <a16:colId xmlns:a16="http://schemas.microsoft.com/office/drawing/2014/main" val="3762906764"/>
                    </a:ext>
                  </a:extLst>
                </a:gridCol>
              </a:tblGrid>
              <a:tr h="4738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Age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 dirty="0"/>
                        <a:t>Decision Delay Days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Country (US)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Scholarship (Yes)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Sex (Male</a:t>
                      </a:r>
                      <a:r>
                        <a:rPr lang="en-US" sz="1400" b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Student Admitted</a:t>
                      </a:r>
                      <a:endParaRPr lang="en-US" sz="1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280"/>
                  </a:ext>
                </a:extLst>
              </a:tr>
              <a:tr h="6555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u="none" strike="noStrike" noProof="0"/>
                        <a:t>Asian Indian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noProof="0" dirty="0"/>
                        <a:t>GPA Converted</a:t>
                      </a:r>
                      <a:endParaRPr lang="en-US" sz="1400" b="0" dirty="0"/>
                    </a:p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noProof="0" dirty="0"/>
                        <a:t>Visa Required</a:t>
                      </a:r>
                      <a:endParaRPr lang="en-US" sz="1400" b="0" dirty="0"/>
                    </a:p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2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63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 on document with pen">
            <a:extLst>
              <a:ext uri="{FF2B5EF4-FFF2-40B4-BE49-F238E27FC236}">
                <a16:creationId xmlns:a16="http://schemas.microsoft.com/office/drawing/2014/main" id="{8EB38774-826F-8759-D12B-72E54161E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9B6E2-52CB-371A-FA9D-B5C996CC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Data Model and Metrics</a:t>
            </a:r>
            <a:endParaRPr lang="en-US" sz="5200">
              <a:solidFill>
                <a:schemeClr val="tx2">
                  <a:lumMod val="90000"/>
                  <a:lumOff val="1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0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4B50-AB1E-A13D-DE25-64B8F87E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Aptos Display"/>
                <a:ea typeface="+mj-lt"/>
                <a:cs typeface="Arial"/>
              </a:rPr>
              <a:t>Correlation Factors </a:t>
            </a:r>
            <a:endParaRPr lang="en-US" b="1">
              <a:solidFill>
                <a:srgbClr val="C00000"/>
              </a:solidFill>
              <a:latin typeface="Aptos Display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1B80-AFC5-039B-8E89-EB6B166FD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3033580" cy="4593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ptos"/>
                <a:ea typeface="+mn-lt"/>
                <a:cs typeface="Arial"/>
              </a:rPr>
              <a:t>Country (US) 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Decision Delay in Days (</a:t>
            </a:r>
            <a:r>
              <a:rPr lang="en-US" sz="2000" b="1">
                <a:latin typeface="Aptos"/>
                <a:ea typeface="+mn-lt"/>
                <a:cs typeface="Arial"/>
              </a:rPr>
              <a:t>-</a:t>
            </a:r>
            <a:r>
              <a:rPr lang="en-US" sz="2000" b="1" err="1">
                <a:latin typeface="Aptos"/>
                <a:ea typeface="+mn-lt"/>
                <a:cs typeface="Arial"/>
              </a:rPr>
              <a:t>ve</a:t>
            </a:r>
            <a:r>
              <a:rPr lang="en-US" sz="2000" b="1">
                <a:latin typeface="Aptos"/>
                <a:ea typeface="+mn-lt"/>
                <a:cs typeface="Arial"/>
              </a:rPr>
              <a:t>)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Scholarship (Yes)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Student Admitted 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Race</a:t>
            </a:r>
          </a:p>
          <a:p>
            <a:r>
              <a:rPr lang="en-US" sz="2000">
                <a:latin typeface="Aptos"/>
                <a:ea typeface="+mn-lt"/>
                <a:cs typeface="Arial"/>
              </a:rPr>
              <a:t>Sex (Male)</a:t>
            </a:r>
            <a:endParaRPr lang="en-US" sz="2000" b="1">
              <a:latin typeface="Aptos"/>
              <a:ea typeface="+mn-lt"/>
              <a:cs typeface="Arial"/>
            </a:endParaRPr>
          </a:p>
          <a:p>
            <a:pPr marL="0" indent="0">
              <a:buNone/>
            </a:pPr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  <a:p>
            <a:endParaRPr lang="en-US" sz="2000">
              <a:latin typeface="Aptos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E6073-C9AF-3B92-9155-7417AEEB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A495-3568-4484-9001-74372C8F1216}" type="datetime1">
              <a:rPr lang="en-US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C5E29-29AD-81D8-85E5-265C9D38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AB4B0-A5F9-270E-70C2-148DA29E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>
                <a:latin typeface="Arial"/>
                <a:cs typeface="Arial"/>
              </a:rPr>
              <a:t>7</a:t>
            </a:fld>
            <a:endParaRPr lang="en-US">
              <a:latin typeface="Arial"/>
              <a:cs typeface="Arial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9AE608-5145-38EB-F933-EDA3A2F48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21847"/>
              </p:ext>
            </p:extLst>
          </p:nvPr>
        </p:nvGraphicFramePr>
        <p:xfrm>
          <a:off x="4040037" y="1394603"/>
          <a:ext cx="7709451" cy="4662446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1707476">
                  <a:extLst>
                    <a:ext uri="{9D8B030D-6E8A-4147-A177-3AD203B41FA5}">
                      <a16:colId xmlns:a16="http://schemas.microsoft.com/office/drawing/2014/main" val="23824968"/>
                    </a:ext>
                  </a:extLst>
                </a:gridCol>
                <a:gridCol w="1568384">
                  <a:extLst>
                    <a:ext uri="{9D8B030D-6E8A-4147-A177-3AD203B41FA5}">
                      <a16:colId xmlns:a16="http://schemas.microsoft.com/office/drawing/2014/main" val="3118253769"/>
                    </a:ext>
                  </a:extLst>
                </a:gridCol>
                <a:gridCol w="1749756">
                  <a:extLst>
                    <a:ext uri="{9D8B030D-6E8A-4147-A177-3AD203B41FA5}">
                      <a16:colId xmlns:a16="http://schemas.microsoft.com/office/drawing/2014/main" val="105164456"/>
                    </a:ext>
                  </a:extLst>
                </a:gridCol>
                <a:gridCol w="934079">
                  <a:extLst>
                    <a:ext uri="{9D8B030D-6E8A-4147-A177-3AD203B41FA5}">
                      <a16:colId xmlns:a16="http://schemas.microsoft.com/office/drawing/2014/main" val="3231066846"/>
                    </a:ext>
                  </a:extLst>
                </a:gridCol>
                <a:gridCol w="1749756">
                  <a:extLst>
                    <a:ext uri="{9D8B030D-6E8A-4147-A177-3AD203B41FA5}">
                      <a16:colId xmlns:a16="http://schemas.microsoft.com/office/drawing/2014/main" val="1771156962"/>
                    </a:ext>
                  </a:extLst>
                </a:gridCol>
              </a:tblGrid>
              <a:tr h="654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Program Category 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1% level of significance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5% </a:t>
                      </a:r>
                      <a:r>
                        <a:rPr lang="en-US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level of significance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Not Significant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Key Insights</a:t>
                      </a:r>
                    </a:p>
                  </a:txBody>
                  <a:tcPr marL="9525" marR="9525" marT="9525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585203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MSBA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ptos"/>
                        </a:rPr>
                        <a:t>Gender</a:t>
                      </a: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68921354"/>
                  </a:ext>
                </a:extLst>
              </a:tr>
              <a:tr h="6838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Scholarship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 Race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-Female more likely</a:t>
                      </a:r>
                      <a:endParaRPr lang="en-US" sz="1400">
                        <a:latin typeface="Apto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-Visa Required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 is highly significant</a:t>
                      </a:r>
                      <a:endParaRPr lang="en-US" sz="1400"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398602937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 Others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Age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Male more likely</a:t>
                      </a:r>
                      <a:br>
                        <a:rPr lang="en-US" sz="1400">
                          <a:effectLst/>
                          <a:latin typeface="Aptos"/>
                        </a:rPr>
                      </a:b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247636151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Finance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Aptos"/>
                        </a:rPr>
                        <a:t>Gender</a:t>
                      </a: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647550881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Accounting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Race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Female more likely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896152807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JointDegrees/Certificate Programs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effectLst/>
                          <a:latin typeface="Aptos"/>
                        </a:rPr>
                        <a:t>Scholarship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err="1">
                          <a:effectLst/>
                          <a:latin typeface="Aptos"/>
                        </a:rPr>
                        <a:t>OtherRaces</a:t>
                      </a:r>
                      <a:r>
                        <a:rPr lang="en-US" sz="14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Country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  <a:latin typeface="Aptos"/>
                        </a:rPr>
                        <a:t>Female more likely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18151806"/>
                  </a:ext>
                </a:extLst>
              </a:tr>
              <a:tr h="4460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>
                          <a:effectLst/>
                          <a:latin typeface="Aptos"/>
                        </a:rPr>
                        <a:t>MBA/MSBA Online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Scholarship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effectLst/>
                          <a:latin typeface="Aptos"/>
                        </a:rPr>
                        <a:t>StudentAdmitted</a:t>
                      </a:r>
                      <a:r>
                        <a:rPr lang="en-US" sz="1400">
                          <a:effectLst/>
                          <a:latin typeface="Aptos"/>
                        </a:rPr>
                        <a:t> </a:t>
                      </a:r>
                      <a:endParaRPr lang="en-US" sz="1400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Country 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Female more likely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2181637654"/>
                  </a:ext>
                </a:extLst>
              </a:tr>
              <a:tr h="4757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  <a:latin typeface="Aptos"/>
                        </a:rPr>
                        <a:t>Gender</a:t>
                      </a:r>
                      <a:endParaRPr lang="en-US" sz="1400" b="1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dirty="0">
                        <a:effectLst/>
                        <a:latin typeface="Aptos"/>
                      </a:endParaRP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13370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5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1A9C-4B60-91D8-DBC8-C0B71A9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  <a:ea typeface="+mj-lt"/>
                <a:cs typeface="+mj-lt"/>
              </a:rPr>
              <a:t>Model Evaluation Metrics 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B449-80A2-7329-C28D-10A20837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56099"/>
            <a:ext cx="11013012" cy="51401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Aptos"/>
                <a:ea typeface="+mn-lt"/>
                <a:cs typeface="+mn-lt"/>
              </a:rPr>
              <a:t>Metrics:</a:t>
            </a:r>
          </a:p>
          <a:p>
            <a:r>
              <a:rPr lang="en-US" sz="1800" b="1" dirty="0">
                <a:latin typeface="Aptos"/>
                <a:ea typeface="+mn-lt"/>
                <a:cs typeface="+mn-lt"/>
              </a:rPr>
              <a:t>Pseudo- R-squared: </a:t>
            </a:r>
            <a:r>
              <a:rPr lang="en-US" sz="1800" dirty="0">
                <a:latin typeface="Aptos"/>
                <a:ea typeface="+mn-lt"/>
                <a:cs typeface="+mn-lt"/>
              </a:rPr>
              <a:t>The model explains approximately </a:t>
            </a:r>
            <a:r>
              <a:rPr lang="en-US" sz="1800" b="1" dirty="0">
                <a:latin typeface="Aptos"/>
                <a:ea typeface="+mn-lt"/>
                <a:cs typeface="+mn-lt"/>
              </a:rPr>
              <a:t>56.98%</a:t>
            </a:r>
            <a:r>
              <a:rPr lang="en-US" sz="1800" dirty="0">
                <a:latin typeface="Aptos"/>
                <a:ea typeface="+mn-lt"/>
                <a:cs typeface="+mn-lt"/>
              </a:rPr>
              <a:t> of the variance in the dependent variable</a:t>
            </a:r>
          </a:p>
          <a:p>
            <a:r>
              <a:rPr lang="en-US" sz="1800" b="1" dirty="0">
                <a:latin typeface="Aptos"/>
                <a:cs typeface="Arial"/>
              </a:rPr>
              <a:t>Coefficients:</a:t>
            </a:r>
            <a:r>
              <a:rPr lang="en-US" sz="1800" b="1" dirty="0">
                <a:latin typeface="Aptos"/>
                <a:ea typeface="+mn-lt"/>
                <a:cs typeface="+mn-lt"/>
              </a:rPr>
              <a:t> </a:t>
            </a:r>
            <a:r>
              <a:rPr lang="en-US" sz="1800" dirty="0">
                <a:latin typeface="Aptos"/>
                <a:ea typeface="+mn-lt"/>
                <a:cs typeface="+mn-lt"/>
              </a:rPr>
              <a:t>The coefficients for the predictor variables indicate the direction and strength of their relationship with the log odds of the outcome variable being 1.</a:t>
            </a: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Accuracy: 0.9116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Precision: 0.7367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Test Recall (Sensitivity): 0.8095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Aptos"/>
                <a:ea typeface="+mn-lt"/>
                <a:cs typeface="+mn-lt"/>
              </a:rPr>
              <a:t>Model Recommendation:</a:t>
            </a:r>
            <a:endParaRPr lang="en-US" sz="1800" dirty="0">
              <a:solidFill>
                <a:srgbClr val="002060"/>
              </a:solidFill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We noticed comparable results between Logistic regression and Decision Tree model. </a:t>
            </a:r>
          </a:p>
          <a:p>
            <a:r>
              <a:rPr lang="en-US" sz="1800" dirty="0">
                <a:latin typeface="Aptos"/>
                <a:ea typeface="+mn-lt"/>
                <a:cs typeface="+mn-lt"/>
              </a:rPr>
              <a:t>We would recommend </a:t>
            </a:r>
            <a:r>
              <a:rPr lang="en-US" sz="1800" b="1" dirty="0">
                <a:latin typeface="Aptos"/>
                <a:ea typeface="+mn-lt"/>
                <a:cs typeface="+mn-lt"/>
              </a:rPr>
              <a:t>Logistic model </a:t>
            </a:r>
            <a:r>
              <a:rPr lang="en-US" sz="1800" dirty="0">
                <a:latin typeface="Aptos"/>
                <a:ea typeface="+mn-lt"/>
                <a:cs typeface="+mn-lt"/>
              </a:rPr>
              <a:t>because: 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Suitability for </a:t>
            </a:r>
            <a:r>
              <a:rPr lang="en-US" sz="1800" b="1" dirty="0">
                <a:latin typeface="Aptos"/>
                <a:ea typeface="+mn-lt"/>
                <a:cs typeface="+mn-lt"/>
              </a:rPr>
              <a:t>Binary Outcomes</a:t>
            </a:r>
            <a:r>
              <a:rPr lang="en-US" sz="1800" dirty="0">
                <a:latin typeface="Aptos"/>
                <a:ea typeface="+mn-lt"/>
                <a:cs typeface="+mn-lt"/>
              </a:rPr>
              <a:t> (Applications registered in college)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b="1" dirty="0">
                <a:latin typeface="Aptos"/>
                <a:ea typeface="+mn-lt"/>
                <a:cs typeface="+mn-lt"/>
              </a:rPr>
              <a:t>Easy interpretability</a:t>
            </a:r>
            <a:r>
              <a:rPr lang="en-US" sz="1800" dirty="0">
                <a:latin typeface="Aptos"/>
                <a:ea typeface="+mn-lt"/>
                <a:cs typeface="+mn-lt"/>
              </a:rPr>
              <a:t> of results (correlation factors and their significance)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Easy to understand the </a:t>
            </a:r>
            <a:r>
              <a:rPr lang="en-US" sz="1800" b="1" dirty="0">
                <a:latin typeface="Aptos"/>
                <a:ea typeface="+mn-lt"/>
                <a:cs typeface="+mn-lt"/>
              </a:rPr>
              <a:t>likelihood of matriculation </a:t>
            </a:r>
            <a:r>
              <a:rPr lang="en-US" sz="1800" dirty="0">
                <a:latin typeface="Aptos"/>
                <a:ea typeface="+mn-lt"/>
                <a:cs typeface="+mn-lt"/>
              </a:rPr>
              <a:t>as it predicts probabilities </a:t>
            </a:r>
            <a:endParaRPr lang="en-US" sz="1800" dirty="0">
              <a:latin typeface="Aptos"/>
              <a:cs typeface="Arial"/>
            </a:endParaRPr>
          </a:p>
          <a:p>
            <a:r>
              <a:rPr lang="en-US" sz="1800" dirty="0">
                <a:latin typeface="Aptos"/>
                <a:ea typeface="+mn-lt"/>
                <a:cs typeface="+mn-lt"/>
              </a:rPr>
              <a:t>It  can capture </a:t>
            </a:r>
            <a:r>
              <a:rPr lang="en-US" sz="1800" b="1" dirty="0">
                <a:latin typeface="Aptos"/>
                <a:ea typeface="+mn-lt"/>
                <a:cs typeface="+mn-lt"/>
              </a:rPr>
              <a:t>nonlinear relationships </a:t>
            </a:r>
            <a:r>
              <a:rPr lang="en-US" sz="1800" dirty="0">
                <a:latin typeface="Aptos"/>
                <a:ea typeface="+mn-lt"/>
                <a:cs typeface="+mn-lt"/>
              </a:rPr>
              <a:t>between the independent variables </a:t>
            </a:r>
            <a:endParaRPr lang="en-US" sz="1800" dirty="0">
              <a:latin typeface="Aptos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29B5-A761-C982-12B7-A60D9DB1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B4ECE-56A9-4AC8-AF12-2CBC99D11B88}" type="datetime1">
              <a:rPr lang="en-US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8BC3-05F8-6536-253B-86C1689C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9C7EA-D8BA-D27C-0885-92298D68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82FDE4-4FFF-89C0-A577-93265DE8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Key Findings and Insights </a:t>
            </a:r>
            <a:endParaRPr lang="en-US" sz="36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103-81A9-A050-87C5-7A796B720B05}"/>
              </a:ext>
            </a:extLst>
          </p:cNvPr>
          <p:cNvSpPr>
            <a:spLocks/>
          </p:cNvSpPr>
          <p:nvPr/>
        </p:nvSpPr>
        <p:spPr>
          <a:xfrm>
            <a:off x="1886379" y="2283487"/>
            <a:ext cx="7943244" cy="328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685800">
              <a:spcAft>
                <a:spcPts val="600"/>
              </a:spcAft>
            </a:pPr>
            <a:endParaRPr lang="en-US" sz="1200" b="1" kern="120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defTabSz="685800">
              <a:spcAft>
                <a:spcPts val="600"/>
              </a:spcAft>
            </a:pPr>
            <a:endParaRPr lang="en-US" sz="135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>
              <a:spcAft>
                <a:spcPts val="600"/>
              </a:spcAft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478-EAEB-F105-CF3A-E732C4478A83}"/>
              </a:ext>
            </a:extLst>
          </p:cNvPr>
          <p:cNvSpPr>
            <a:spLocks/>
          </p:cNvSpPr>
          <p:nvPr/>
        </p:nvSpPr>
        <p:spPr>
          <a:xfrm>
            <a:off x="4303888" y="5705893"/>
            <a:ext cx="3108226" cy="275807"/>
          </a:xfrm>
          <a:prstGeom prst="rect">
            <a:avLst/>
          </a:prstGeom>
        </p:spPr>
        <p:txBody>
          <a:bodyPr/>
          <a:lstStyle/>
          <a:p>
            <a:pPr defTabSz="685800">
              <a:spcAft>
                <a:spcPts val="600"/>
              </a:spcAft>
            </a:pPr>
            <a:r>
              <a: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EF0FC-C901-77E1-9BFB-E2A49A43F24D}"/>
              </a:ext>
            </a:extLst>
          </p:cNvPr>
          <p:cNvSpPr txBox="1"/>
          <p:nvPr/>
        </p:nvSpPr>
        <p:spPr>
          <a:xfrm>
            <a:off x="404989" y="1715813"/>
            <a:ext cx="5284331" cy="6259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400" b="1" kern="1200" dirty="0">
                <a:solidFill>
                  <a:srgbClr val="660101"/>
                </a:solidFill>
                <a:latin typeface="Aptos"/>
                <a:ea typeface="+mn-ea"/>
                <a:cs typeface="Arial"/>
              </a:rPr>
              <a:t>Insights from the Data:</a:t>
            </a:r>
            <a:endParaRPr lang="en-US" sz="2400" b="1" kern="1200" dirty="0">
              <a:solidFill>
                <a:srgbClr val="660101"/>
              </a:solidFill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b="1" kern="1200" dirty="0">
                <a:latin typeface="Aptos"/>
                <a:ea typeface="+mn-ea"/>
                <a:cs typeface="Arial"/>
              </a:rPr>
              <a:t>Scholarships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--&gt; Qualified students get offers from higher ranking schools --&gt; more likely to drop if College does not offer more 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ea"/>
                <a:cs typeface="Arial"/>
              </a:rPr>
              <a:t>Majority Applicants are from </a:t>
            </a:r>
            <a:r>
              <a:rPr lang="en-US" sz="2000" b="1" kern="1200" dirty="0">
                <a:latin typeface="Aptos"/>
                <a:ea typeface="+mn-ea"/>
                <a:cs typeface="Arial"/>
              </a:rPr>
              <a:t>North America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 --&gt; Possibly drop due to pandemic recovering, savings, mortgage, fear of future income 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ea"/>
                <a:cs typeface="Arial"/>
              </a:rPr>
              <a:t>Increase in </a:t>
            </a:r>
            <a:r>
              <a:rPr lang="en-US" sz="2000" b="1" kern="1200" dirty="0">
                <a:latin typeface="Aptos"/>
                <a:ea typeface="+mn-ea"/>
                <a:cs typeface="Arial"/>
              </a:rPr>
              <a:t>International Students/Employees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 --&gt; higher </a:t>
            </a:r>
            <a:r>
              <a:rPr lang="en-US" sz="2000" dirty="0">
                <a:latin typeface="Aptos"/>
                <a:cs typeface="Arial"/>
              </a:rPr>
              <a:t>visa decline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rate</a:t>
            </a:r>
            <a:r>
              <a:rPr lang="en-US" sz="2000" dirty="0">
                <a:latin typeface="Aptos"/>
                <a:cs typeface="Arial"/>
              </a:rPr>
              <a:t> by immigration </a:t>
            </a:r>
            <a:endParaRPr lang="en-US" sz="2000" b="1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b="1" kern="1200" dirty="0">
                <a:latin typeface="Aptos"/>
                <a:ea typeface="+mn-ea"/>
                <a:cs typeface="Arial"/>
              </a:rPr>
              <a:t>Politics </a:t>
            </a:r>
            <a:r>
              <a:rPr lang="en-US" sz="2000" kern="1200" dirty="0">
                <a:latin typeface="Aptos"/>
                <a:ea typeface="+mn-ea"/>
                <a:cs typeface="Arial"/>
              </a:rPr>
              <a:t>--&gt; Students who graduated pre-covid (2020) might want to continue the visa through a higher degree from undergraduate; 2023-24 were no longer the case</a:t>
            </a:r>
            <a:endParaRPr lang="en-US" sz="2000" kern="1200" dirty="0"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endParaRPr lang="en-US" sz="2000" kern="1200" dirty="0">
              <a:latin typeface="Aptos"/>
              <a:cs typeface="Arial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350" b="1" kern="1200" dirty="0">
              <a:solidFill>
                <a:schemeClr val="tx1"/>
              </a:solidFill>
              <a:latin typeface="Aptos"/>
              <a:ea typeface="+mn-ea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 dirty="0">
              <a:latin typeface="Aptos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6BFC-2E59-89FB-037E-2E048F196F76}"/>
              </a:ext>
            </a:extLst>
          </p:cNvPr>
          <p:cNvSpPr txBox="1"/>
          <p:nvPr/>
        </p:nvSpPr>
        <p:spPr>
          <a:xfrm>
            <a:off x="5827668" y="1718126"/>
            <a:ext cx="6363655" cy="1840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400" b="1" kern="1200" dirty="0">
                <a:solidFill>
                  <a:srgbClr val="660101"/>
                </a:solidFill>
                <a:latin typeface="Aptos"/>
                <a:ea typeface="+mn-ea"/>
                <a:cs typeface="Arial"/>
              </a:rPr>
              <a:t>Other External Factors:</a:t>
            </a:r>
            <a:endParaRPr lang="en-US" sz="2400" b="1" kern="1200" dirty="0">
              <a:solidFill>
                <a:srgbClr val="660101"/>
              </a:solidFill>
              <a:latin typeface="Aptos"/>
              <a:cs typeface="Arial"/>
            </a:endParaRP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Cost of Living Disparity</a:t>
            </a: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Erosion of Community Trust --&gt; Internal Cares</a:t>
            </a:r>
          </a:p>
          <a:p>
            <a:pPr marL="257175" indent="-257175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000" kern="1200" dirty="0">
                <a:latin typeface="Aptos"/>
                <a:ea typeface="+mn-lt"/>
                <a:cs typeface="+mn-lt"/>
              </a:rPr>
              <a:t>Prestige Decline --&gt; Words of Mouth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785</Words>
  <Application>Microsoft Macintosh PowerPoint</Application>
  <PresentationFormat>Widescreen</PresentationFormat>
  <Paragraphs>115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THE AVENGERS Analytic  Student Enrollment Data Analysis</vt:lpstr>
      <vt:lpstr>Key Data Insight From Analysis</vt:lpstr>
      <vt:lpstr>PowerPoint Presentation</vt:lpstr>
      <vt:lpstr>Current Student Profiles</vt:lpstr>
      <vt:lpstr>PowerPoint Presentation</vt:lpstr>
      <vt:lpstr>Data Model and Metrics</vt:lpstr>
      <vt:lpstr>Correlation Factors </vt:lpstr>
      <vt:lpstr>Model Evaluation Metrics </vt:lpstr>
      <vt:lpstr>Key Findings and Insights </vt:lpstr>
      <vt:lpstr>PowerPoint Presentation</vt:lpstr>
      <vt:lpstr>Thank You! Q/A?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Pravalli Budida</cp:lastModifiedBy>
  <cp:revision>6</cp:revision>
  <dcterms:created xsi:type="dcterms:W3CDTF">2013-07-15T20:26:40Z</dcterms:created>
  <dcterms:modified xsi:type="dcterms:W3CDTF">2024-09-19T00:26:17Z</dcterms:modified>
</cp:coreProperties>
</file>